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8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3/21/2014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1355044"/>
          </a:xfrm>
        </p:spPr>
        <p:txBody>
          <a:bodyPr/>
          <a:lstStyle/>
          <a:p>
            <a:r>
              <a:rPr lang="es-ES" dirty="0" smtClean="0"/>
              <a:t>ECOPOEMARIO LOGICO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9848" y="2566930"/>
            <a:ext cx="7891272" cy="4065224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>
                <a:solidFill>
                  <a:schemeClr val="accent2"/>
                </a:solidFill>
              </a:rPr>
              <a:t>FOTOSÍNTESIS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Desde las raíces hasta las primeras ramas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Surge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la contradicha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“savia bruta”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s-ES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Asciende como un llanto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Futura promesa de sangre y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vida.</a:t>
            </a:r>
            <a:endParaRPr lang="es-ES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Deja que llegue hasta la copa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Y que rebose de color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En su cópula con el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Sol.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Luego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en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descenso, </a:t>
            </a:r>
            <a:r>
              <a:rPr lang="es-ES" smtClean="0">
                <a:solidFill>
                  <a:schemeClr val="accent2">
                    <a:lumMod val="75000"/>
                  </a:schemeClr>
                </a:solidFill>
              </a:rPr>
              <a:t>ya </a:t>
            </a:r>
            <a:r>
              <a:rPr lang="es-ES" smtClean="0">
                <a:solidFill>
                  <a:schemeClr val="accent2">
                    <a:lumMod val="75000"/>
                  </a:schemeClr>
                </a:solidFill>
              </a:rPr>
              <a:t>“savia sabia”</a:t>
            </a:r>
            <a:endParaRPr lang="es-ES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plenitud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de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su antiguo misterio: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Retornar a lo profundo de la tierra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Sabiendo que existe el cielo. </a:t>
            </a:r>
          </a:p>
          <a:p>
            <a:endParaRPr lang="es-E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352" y="3038966"/>
            <a:ext cx="2496312" cy="3121152"/>
          </a:xfrm>
          <a:prstGeom prst="rect">
            <a:avLst/>
          </a:prstGeom>
        </p:spPr>
      </p:pic>
      <p:pic>
        <p:nvPicPr>
          <p:cNvPr id="5" name="MS900074994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85020" y="5393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9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244" y="1863204"/>
            <a:ext cx="3068908" cy="313159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756" y="1863204"/>
            <a:ext cx="3914488" cy="313159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80611"/>
          </a:xfrm>
        </p:spPr>
        <p:txBody>
          <a:bodyPr/>
          <a:lstStyle/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BOSQUE I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333041"/>
            <a:ext cx="10058400" cy="5524959"/>
          </a:xfrm>
        </p:spPr>
        <p:txBody>
          <a:bodyPr/>
          <a:lstStyle/>
          <a:p>
            <a:r>
              <a:rPr lang="es-ES" dirty="0" smtClean="0"/>
              <a:t>Estos pardos troncos	Altos, gruesos, rugosos   Están cubriendo mi cielo</a:t>
            </a:r>
          </a:p>
          <a:p>
            <a:r>
              <a:rPr lang="es-ES" dirty="0" smtClean="0"/>
              <a:t>Lo están llenando de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Oto</a:t>
            </a:r>
            <a:r>
              <a:rPr lang="es-ES" dirty="0" smtClean="0">
                <a:solidFill>
                  <a:srgbClr val="FFC000"/>
                </a:solidFill>
              </a:rPr>
              <a:t>ño</a:t>
            </a:r>
            <a:r>
              <a:rPr lang="es-ES" dirty="0" smtClean="0"/>
              <a:t>.</a:t>
            </a:r>
          </a:p>
          <a:p>
            <a:r>
              <a:rPr lang="es-ES" dirty="0" smtClean="0"/>
              <a:t>Claman en su soledad </a:t>
            </a:r>
            <a:r>
              <a:rPr lang="es-E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Con los brazos extendidos </a:t>
            </a:r>
            <a:r>
              <a:rPr lang="es-ES" dirty="0" smtClean="0"/>
              <a:t>	</a:t>
            </a:r>
            <a:r>
              <a:rPr lang="es-ES" dirty="0" smtClean="0">
                <a:solidFill>
                  <a:srgbClr val="FF0000"/>
                </a:solidFill>
              </a:rPr>
              <a:t>Y se rozan unos a otros</a:t>
            </a:r>
          </a:p>
          <a:p>
            <a:r>
              <a:rPr lang="es-ES" dirty="0" smtClean="0"/>
              <a:t>Para creerse menos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solos En su quieta </a:t>
            </a:r>
            <a:r>
              <a:rPr lang="es-E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inmensidad</a:t>
            </a:r>
            <a:r>
              <a:rPr lang="es-ES" dirty="0" smtClean="0"/>
              <a:t>.</a:t>
            </a:r>
          </a:p>
          <a:p>
            <a:r>
              <a:rPr lang="es-ES" dirty="0" smtClean="0"/>
              <a:t>Nos hacen vivir en </a:t>
            </a:r>
            <a:r>
              <a:rPr lang="es-ES" dirty="0" smtClean="0">
                <a:solidFill>
                  <a:srgbClr val="FF0000"/>
                </a:solidFill>
              </a:rPr>
              <a:t>sombras </a:t>
            </a:r>
            <a:r>
              <a:rPr lang="es-ES" dirty="0" smtClean="0">
                <a:solidFill>
                  <a:srgbClr val="FFFF00"/>
                </a:solidFill>
              </a:rPr>
              <a:t>Con su muda compañía</a:t>
            </a:r>
            <a:r>
              <a:rPr lang="es-ES" dirty="0" smtClean="0"/>
              <a:t>:</a:t>
            </a:r>
          </a:p>
          <a:p>
            <a:r>
              <a:rPr lang="es-ES" dirty="0" smtClean="0"/>
              <a:t>A veces ríen sus hojas </a:t>
            </a:r>
            <a:r>
              <a:rPr lang="es-E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 veces braman sus ramas</a:t>
            </a:r>
          </a:p>
          <a:p>
            <a:r>
              <a:rPr lang="es-ES" dirty="0" smtClean="0"/>
              <a:t>Quiero salir de este </a:t>
            </a:r>
            <a:r>
              <a:rPr lang="es-ES" dirty="0" smtClean="0">
                <a:solidFill>
                  <a:srgbClr val="FF0000"/>
                </a:solidFill>
              </a:rPr>
              <a:t>bosque</a:t>
            </a:r>
            <a:r>
              <a:rPr lang="es-ES" dirty="0" smtClean="0"/>
              <a:t>  </a:t>
            </a:r>
            <a:r>
              <a:rPr lang="es-E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Quiero olvidar su agonía  Pero </a:t>
            </a:r>
            <a:r>
              <a:rPr lang="es-ES" dirty="0" smtClean="0"/>
              <a:t>hay algo que me retiene	Entre </a:t>
            </a:r>
            <a:r>
              <a:rPr lang="es-ES" dirty="0" smtClean="0">
                <a:solidFill>
                  <a:srgbClr val="FF0000"/>
                </a:solidFill>
              </a:rPr>
              <a:t>estos solitarios</a:t>
            </a:r>
            <a:r>
              <a:rPr lang="es-ES" dirty="0" smtClean="0"/>
              <a:t>	</a:t>
            </a:r>
            <a:r>
              <a:rPr lang="es-ES" dirty="0" smtClean="0">
                <a:solidFill>
                  <a:srgbClr val="FFFF00"/>
                </a:solidFill>
              </a:rPr>
              <a:t>Noche y Día</a:t>
            </a:r>
          </a:p>
          <a:p>
            <a:r>
              <a:rPr lang="es-ES" dirty="0" smtClean="0"/>
              <a:t>¿Serán los rayos de luna	</a:t>
            </a:r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Filtrándose entre sus copas  </a:t>
            </a:r>
            <a:r>
              <a:rPr lang="es-ES" dirty="0" smtClean="0"/>
              <a:t>Que rompen la negrura  muriente en la alborada?</a:t>
            </a:r>
          </a:p>
          <a:p>
            <a:r>
              <a:rPr lang="es-ES" dirty="0" smtClean="0"/>
              <a:t>Deseo estar inmóvil sobre un pedazo de tierra	Vestir diferentes colores en cada estación 	Sentir en la propia sangre  	Pasión por la Primavera</a:t>
            </a:r>
          </a:p>
          <a:p>
            <a:r>
              <a:rPr lang="es-ES" dirty="0" smtClean="0"/>
              <a:t> Vivir su soledad	Semiviva, semimuerta		Con un rayo de luna por amante ideal			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302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59426"/>
          </a:xfrm>
        </p:spPr>
        <p:txBody>
          <a:bodyPr/>
          <a:lstStyle/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BOSQUE II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011" y="0"/>
            <a:ext cx="6045989" cy="4994796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344058"/>
            <a:ext cx="11122152" cy="4828142"/>
          </a:xfrm>
        </p:spPr>
        <p:txBody>
          <a:bodyPr/>
          <a:lstStyle/>
          <a:p>
            <a:r>
              <a:rPr lang="es-ES" dirty="0" smtClean="0"/>
              <a:t>Todos estamos plantados en este bosque	</a:t>
            </a:r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Sobre un tiempo finito llorando  eternidad</a:t>
            </a:r>
          </a:p>
          <a:p>
            <a:r>
              <a:rPr lang="es-ES" dirty="0" smtClean="0"/>
              <a:t>Todos aislados en nuestro </a:t>
            </a:r>
            <a:r>
              <a:rPr lang="es-ES" dirty="0" err="1" smtClean="0"/>
              <a:t>egomundo</a:t>
            </a:r>
            <a:r>
              <a:rPr lang="es-ES" dirty="0" smtClean="0"/>
              <a:t>		</a:t>
            </a:r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Cubriendo las estrellas con nuestra soledad</a:t>
            </a:r>
          </a:p>
          <a:p>
            <a:r>
              <a:rPr lang="es-ES" dirty="0" smtClean="0"/>
              <a:t>Todos sentimos frío en nuestro silencio	</a:t>
            </a:r>
            <a:r>
              <a:rPr lang="es-ES" dirty="0" smtClean="0">
                <a:solidFill>
                  <a:srgbClr val="FFC000"/>
                </a:solidFill>
              </a:rPr>
              <a:t>¡Que en el aire los lamentos se confiesen</a:t>
            </a:r>
            <a:r>
              <a:rPr lang="es-ES" dirty="0" smtClean="0"/>
              <a:t>!</a:t>
            </a:r>
          </a:p>
          <a:p>
            <a:r>
              <a:rPr lang="es-ES" dirty="0" smtClean="0"/>
              <a:t>Permanecer mudos, sin palabras		</a:t>
            </a:r>
            <a:r>
              <a:rPr lang="es-ES" dirty="0" smtClean="0">
                <a:solidFill>
                  <a:srgbClr val="FFC000"/>
                </a:solidFill>
              </a:rPr>
              <a:t>¡Solo el viento golpeando nuestras hojas!</a:t>
            </a:r>
          </a:p>
          <a:p>
            <a:r>
              <a:rPr lang="es-ES" dirty="0" smtClean="0"/>
              <a:t>Que pasen las horas sin medida de nuest</a:t>
            </a:r>
            <a:r>
              <a:rPr lang="es-ES" dirty="0" smtClean="0">
                <a:solidFill>
                  <a:srgbClr val="FFC000"/>
                </a:solidFill>
              </a:rPr>
              <a:t>ra angustia mortal.</a:t>
            </a:r>
          </a:p>
          <a:p>
            <a:r>
              <a:rPr lang="es-ES" dirty="0" smtClean="0"/>
              <a:t>Estamos aullando furia, en esta noche sin</a:t>
            </a:r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luna, en este mar de indiferencia, sin reflejos</a:t>
            </a:r>
            <a:r>
              <a:rPr lang="es-E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  sin </a:t>
            </a:r>
            <a:r>
              <a:rPr lang="es-ES" dirty="0" smtClean="0"/>
              <a:t>ideas...</a:t>
            </a:r>
          </a:p>
          <a:p>
            <a:r>
              <a:rPr lang="es-ES" dirty="0" smtClean="0"/>
              <a:t>Viendo como a una batalla le sucede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n otras </a:t>
            </a:r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guerras  Destrozando, consumiendo la ira </a:t>
            </a:r>
            <a:r>
              <a:rPr lang="es-ES" dirty="0" smtClean="0"/>
              <a:t>de no ser dioses	¡Que todo tenga n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uestra fec</a:t>
            </a:r>
            <a:r>
              <a:rPr lang="es-ES" dirty="0" smtClean="0">
                <a:solidFill>
                  <a:schemeClr val="bg2">
                    <a:lumMod val="90000"/>
                  </a:schemeClr>
                </a:solidFill>
              </a:rPr>
              <a:t>ha de caducidad</a:t>
            </a:r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!</a:t>
            </a:r>
            <a:endParaRPr lang="es-E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es-ES" dirty="0" smtClean="0"/>
          </a:p>
          <a:p>
            <a:r>
              <a:rPr lang="es-ES" dirty="0" smtClean="0"/>
              <a:t>¡AY este ciclón de mentiras, de dolores contenidos, de aisladas penas!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688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679" y="1311006"/>
            <a:ext cx="5092321" cy="554699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07440"/>
          </a:xfrm>
        </p:spPr>
        <p:txBody>
          <a:bodyPr/>
          <a:lstStyle/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LA VIEJA ENCINA Y LA ALMENA 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392072"/>
            <a:ext cx="11122152" cy="54659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		ENCINA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El tronco arrugado de la encina muriente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A la tierra va y tal vez un átomo divino aún reside en sus raíces </a:t>
            </a:r>
            <a:r>
              <a:rPr lang="es-E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soñando con un nuevo 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amanecer, más joven y diáfano. 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Cansada de los siglos anhela el silencio de una última morada, </a:t>
            </a:r>
            <a:r>
              <a:rPr lang="es-ES" dirty="0" smtClean="0">
                <a:solidFill>
                  <a:srgbClr val="FF0000"/>
                </a:solidFill>
              </a:rPr>
              <a:t>ya casi turba, casi nada, 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Sobre la colina que fue su pedestal.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Ya no es sino sombra que huye lenta desde un tallo deforme, corvo y astilloso . 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Pero aún guarda en su misterio un futuro advenimiento, el de sus semillas esparcidas y la esperanza de la fertilidad.</a:t>
            </a:r>
          </a:p>
          <a:p>
            <a:pPr lvl="4"/>
            <a:endParaRPr lang="es-E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0" lvl="4" indent="0">
              <a:buNone/>
            </a:pP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ALMENA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Desde la alta almena, el llano sin fin se extiende, se espolvorea y enciende en luminarias </a:t>
            </a:r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</a:rPr>
              <a:t>tardecinas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  y acaba besando el rojo ceniza del crepúsculo.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En la seca torre donde resquebrajadas grandezas  duermen, muros deshechos, ruinas  de pasadas glorias, caídas en el tiempo inmisericorde.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Atrás quedan infecundos los ideales que hoy perviven y que el hombre cree inventados y propios con cada generación. 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361" y="0"/>
            <a:ext cx="1815084" cy="127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1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84" y="1642088"/>
            <a:ext cx="9926198" cy="521591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24679"/>
          </a:xfrm>
        </p:spPr>
        <p:txBody>
          <a:bodyPr/>
          <a:lstStyle/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VELETA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79652" y="1520328"/>
            <a:ext cx="10048595" cy="4651872"/>
          </a:xfrm>
        </p:spPr>
        <p:txBody>
          <a:bodyPr/>
          <a:lstStyle/>
          <a:p>
            <a:r>
              <a:rPr lang="es-ES" dirty="0" smtClean="0"/>
              <a:t>Soberbia se alza la veleta	Su aguja herrumbrosa </a:t>
            </a:r>
            <a:r>
              <a:rPr lang="es-ES" dirty="0" smtClean="0">
                <a:solidFill>
                  <a:schemeClr val="bg2"/>
                </a:solidFill>
              </a:rPr>
              <a:t>y parda	Apunta acusadora al </a:t>
            </a:r>
            <a:r>
              <a:rPr lang="es-ES" dirty="0" smtClean="0"/>
              <a:t>Este.				</a:t>
            </a:r>
          </a:p>
          <a:p>
            <a:r>
              <a:rPr lang="es-ES" dirty="0" smtClean="0"/>
              <a:t>A dónde miras, qué buscas.	Tu destino: </a:t>
            </a:r>
            <a:r>
              <a:rPr lang="es-ES" dirty="0" smtClean="0">
                <a:solidFill>
                  <a:schemeClr val="bg2"/>
                </a:solidFill>
              </a:rPr>
              <a:t>cuatro direcciones	A fuerza viva y sin </a:t>
            </a:r>
            <a:r>
              <a:rPr lang="es-ES" dirty="0" smtClean="0"/>
              <a:t>albedrío			El elemento </a:t>
            </a:r>
            <a:r>
              <a:rPr lang="es-ES" dirty="0" smtClean="0">
                <a:solidFill>
                  <a:schemeClr val="bg2"/>
                </a:solidFill>
              </a:rPr>
              <a:t>invisible aire</a:t>
            </a:r>
            <a:r>
              <a:rPr lang="es-ES" dirty="0" smtClean="0"/>
              <a:t>	</a:t>
            </a:r>
            <a:r>
              <a:rPr lang="es-ES" dirty="0" smtClean="0">
                <a:solidFill>
                  <a:schemeClr val="bg2"/>
                </a:solidFill>
              </a:rPr>
              <a:t>Manda</a:t>
            </a:r>
          </a:p>
          <a:p>
            <a:r>
              <a:rPr lang="es-ES" dirty="0" smtClean="0"/>
              <a:t>En cada giro, un chirrido	Como única protesta,		</a:t>
            </a:r>
            <a:r>
              <a:rPr lang="es-ES" dirty="0" smtClean="0">
                <a:solidFill>
                  <a:schemeClr val="bg2"/>
                </a:solidFill>
              </a:rPr>
              <a:t>Exhalas</a:t>
            </a:r>
          </a:p>
          <a:p>
            <a:r>
              <a:rPr lang="es-ES" dirty="0" smtClean="0"/>
              <a:t>Norte: un amanecer que se abre	Para nada	Te hastía la mañana		</a:t>
            </a:r>
          </a:p>
          <a:p>
            <a:r>
              <a:rPr lang="es-ES" dirty="0" smtClean="0"/>
              <a:t>No en vano llevas siglos girando	En el mismo sitio	Parece que te hubiera inventado un hombre.</a:t>
            </a:r>
          </a:p>
          <a:p>
            <a:r>
              <a:rPr lang="es-ES" dirty="0" smtClean="0"/>
              <a:t>Sur: llega el ocaso	Y redonda </a:t>
            </a:r>
            <a:r>
              <a:rPr lang="es-ES" dirty="0" smtClean="0">
                <a:solidFill>
                  <a:schemeClr val="bg2"/>
                </a:solidFill>
              </a:rPr>
              <a:t>se te sube 	</a:t>
            </a:r>
            <a:r>
              <a:rPr lang="es-ES" dirty="0" smtClean="0"/>
              <a:t>La Luna a la cabeza. 	</a:t>
            </a:r>
          </a:p>
          <a:p>
            <a:r>
              <a:rPr lang="es-ES" dirty="0" smtClean="0"/>
              <a:t>Tu sombre siniestra señala al Oeste.	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137" y="0"/>
            <a:ext cx="2151962" cy="150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92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" y="1531344"/>
            <a:ext cx="10058400" cy="453894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46713"/>
          </a:xfrm>
        </p:spPr>
        <p:txBody>
          <a:bodyPr/>
          <a:lstStyle/>
          <a:p>
            <a:r>
              <a:rPr lang="es-ES" dirty="0" smtClean="0">
                <a:solidFill>
                  <a:schemeClr val="accent2"/>
                </a:solidFill>
              </a:rPr>
              <a:t>VIENTO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531345"/>
            <a:ext cx="10058400" cy="4640855"/>
          </a:xfrm>
        </p:spPr>
        <p:txBody>
          <a:bodyPr/>
          <a:lstStyle/>
          <a:p>
            <a:r>
              <a:rPr lang="es-ES" dirty="0" smtClean="0"/>
              <a:t>Viene el viento gimiendo	Me duele su grito	Insondable, incoloro</a:t>
            </a:r>
          </a:p>
          <a:p>
            <a:r>
              <a:rPr lang="es-ES" dirty="0" smtClean="0"/>
              <a:t>Solo táctil en los labios	Su son tan profundo	Tan sólo</a:t>
            </a:r>
          </a:p>
          <a:p>
            <a:r>
              <a:rPr lang="es-ES" dirty="0" smtClean="0"/>
              <a:t>Pajarean golondrinas vagabundas	Hacia arriba de súbito	Hacia abajo de pronto</a:t>
            </a:r>
          </a:p>
          <a:p>
            <a:r>
              <a:rPr lang="es-ES" dirty="0" smtClean="0"/>
              <a:t>Lanzan su trino	De náufragos sin orilla		Sin islote ni </a:t>
            </a:r>
            <a:r>
              <a:rPr lang="es-ES" dirty="0" smtClean="0">
                <a:solidFill>
                  <a:schemeClr val="bg2"/>
                </a:solidFill>
              </a:rPr>
              <a:t>escollo</a:t>
            </a:r>
          </a:p>
          <a:p>
            <a:r>
              <a:rPr lang="es-ES" dirty="0" smtClean="0"/>
              <a:t>Pasa el viento		Se arremolina, se aleja, vuelve	En torno del polvo del camino</a:t>
            </a:r>
          </a:p>
          <a:p>
            <a:r>
              <a:rPr lang="es-ES" dirty="0" smtClean="0"/>
              <a:t>De los tejados, de los chopos. </a:t>
            </a: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146" y="29128"/>
            <a:ext cx="1133804" cy="150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2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" y="1674564"/>
            <a:ext cx="10058400" cy="518343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89932"/>
          </a:xfrm>
        </p:spPr>
        <p:txBody>
          <a:bodyPr/>
          <a:lstStyle/>
          <a:p>
            <a:r>
              <a:rPr lang="es-ES" dirty="0" smtClean="0">
                <a:solidFill>
                  <a:schemeClr val="accent2"/>
                </a:solidFill>
              </a:rPr>
              <a:t>Madrugada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674564"/>
            <a:ext cx="10058400" cy="4497636"/>
          </a:xfrm>
        </p:spPr>
        <p:txBody>
          <a:bodyPr>
            <a:noAutofit/>
          </a:bodyPr>
          <a:lstStyle/>
          <a:p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</a:rPr>
              <a:t>Es madrugada	Y entre tinieblas vagan	Las gárgaras de un gallo</a:t>
            </a:r>
          </a:p>
          <a:p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</a:rPr>
              <a:t>Resuena el silbido de un largo tren de mercancías, cercano</a:t>
            </a:r>
          </a:p>
          <a:p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</a:rPr>
              <a:t>Despiertas y tus ojos		se abren a la lámpara  	que del techo cuelga desflecada</a:t>
            </a:r>
          </a:p>
          <a:p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</a:rPr>
              <a:t>Una vez más repetirás el ritual de días pasados</a:t>
            </a:r>
          </a:p>
          <a:p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</a:rPr>
              <a:t>Pero hoy esperas novedades:  Que alguien te sonría	Que por un día</a:t>
            </a:r>
          </a:p>
          <a:p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</a:rPr>
              <a:t>La Tierra no reciba su tributo de odio y sangre</a:t>
            </a:r>
          </a:p>
          <a:p>
            <a:endParaRPr lang="es-ES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</a:rPr>
              <a:t>Espera Sol y no te alces </a:t>
            </a:r>
            <a:endParaRPr lang="es-E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007" y="484632"/>
            <a:ext cx="1189932" cy="118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0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" y="1378424"/>
            <a:ext cx="9930248" cy="531532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5804"/>
          </a:xfrm>
        </p:spPr>
        <p:txBody>
          <a:bodyPr/>
          <a:lstStyle/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La Luna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378424"/>
            <a:ext cx="10058400" cy="4793776"/>
          </a:xfrm>
        </p:spPr>
        <p:txBody>
          <a:bodyPr/>
          <a:lstStyle/>
          <a:p>
            <a:r>
              <a:rPr lang="es-ES" dirty="0" smtClean="0">
                <a:solidFill>
                  <a:schemeClr val="bg2"/>
                </a:solidFill>
              </a:rPr>
              <a:t>Un lucero rompe la noche y la hace menos negra.</a:t>
            </a:r>
          </a:p>
          <a:p>
            <a:endParaRPr lang="es-ES" dirty="0" smtClean="0">
              <a:solidFill>
                <a:schemeClr val="bg2"/>
              </a:solidFill>
            </a:endParaRPr>
          </a:p>
          <a:p>
            <a:pPr lvl="8"/>
            <a:r>
              <a:rPr lang="es-ES" dirty="0">
                <a:solidFill>
                  <a:schemeClr val="bg2"/>
                </a:solidFill>
              </a:rPr>
              <a:t> </a:t>
            </a:r>
            <a:r>
              <a:rPr lang="es-ES" dirty="0" smtClean="0">
                <a:solidFill>
                  <a:schemeClr val="bg2"/>
                </a:solidFill>
              </a:rPr>
              <a:t>                                       	La luna baja radiante, con sonrisa lastimera</a:t>
            </a:r>
          </a:p>
          <a:p>
            <a:pPr lvl="8"/>
            <a:r>
              <a:rPr lang="es-ES" dirty="0">
                <a:solidFill>
                  <a:schemeClr val="bg2"/>
                </a:solidFill>
              </a:rPr>
              <a:t> </a:t>
            </a:r>
            <a:r>
              <a:rPr lang="es-ES" dirty="0" smtClean="0">
                <a:solidFill>
                  <a:schemeClr val="bg2"/>
                </a:solidFill>
              </a:rPr>
              <a:t>                                          Prefiero la luna sola a la Luna con estrellas</a:t>
            </a:r>
          </a:p>
          <a:p>
            <a:pPr lvl="8"/>
            <a:r>
              <a:rPr lang="es-ES" dirty="0">
                <a:solidFill>
                  <a:schemeClr val="bg2"/>
                </a:solidFill>
              </a:rPr>
              <a:t> </a:t>
            </a:r>
            <a:r>
              <a:rPr lang="es-ES" dirty="0" smtClean="0">
                <a:solidFill>
                  <a:schemeClr val="bg2"/>
                </a:solidFill>
              </a:rPr>
              <a:t>                                                 Me gusta verla asediada por nubes sedientas</a:t>
            </a:r>
          </a:p>
          <a:p>
            <a:pPr lvl="8"/>
            <a:r>
              <a:rPr lang="es-ES" dirty="0">
                <a:solidFill>
                  <a:schemeClr val="bg2"/>
                </a:solidFill>
              </a:rPr>
              <a:t> </a:t>
            </a:r>
            <a:r>
              <a:rPr lang="es-ES" dirty="0" smtClean="0">
                <a:solidFill>
                  <a:schemeClr val="bg2"/>
                </a:solidFill>
              </a:rPr>
              <a:t>                                                 Que envuelven entre sus tules su palidez severa</a:t>
            </a:r>
          </a:p>
          <a:p>
            <a:pPr lvl="8"/>
            <a:endParaRPr lang="es-ES" dirty="0">
              <a:solidFill>
                <a:schemeClr val="bg2"/>
              </a:solidFill>
            </a:endParaRPr>
          </a:p>
          <a:p>
            <a:pPr lvl="8"/>
            <a:r>
              <a:rPr lang="es-ES" dirty="0" smtClean="0">
                <a:solidFill>
                  <a:schemeClr val="bg2"/>
                </a:solidFill>
              </a:rPr>
              <a:t>                                                   ¡Ay, esa media sonrisa, que turba la noche negra!</a:t>
            </a:r>
          </a:p>
          <a:p>
            <a:pPr lvl="8"/>
            <a:r>
              <a:rPr lang="es-ES" dirty="0">
                <a:solidFill>
                  <a:schemeClr val="bg2"/>
                </a:solidFill>
              </a:rPr>
              <a:t> </a:t>
            </a:r>
            <a:r>
              <a:rPr lang="es-ES" dirty="0" smtClean="0">
                <a:solidFill>
                  <a:schemeClr val="bg2"/>
                </a:solidFill>
              </a:rPr>
              <a:t>                                                     </a:t>
            </a:r>
          </a:p>
          <a:p>
            <a:pPr lvl="8"/>
            <a:endParaRPr lang="es-ES" dirty="0">
              <a:solidFill>
                <a:schemeClr val="bg2"/>
              </a:solidFill>
            </a:endParaRPr>
          </a:p>
          <a:p>
            <a:pPr lvl="8"/>
            <a:r>
              <a:rPr lang="es-ES" dirty="0" smtClean="0">
                <a:solidFill>
                  <a:schemeClr val="bg2"/>
                </a:solidFill>
              </a:rPr>
              <a:t>                                                       </a:t>
            </a:r>
            <a:endParaRPr lang="es-ES" dirty="0">
              <a:solidFill>
                <a:schemeClr val="bg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06" y="0"/>
            <a:ext cx="1639489" cy="137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84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6000"/>
                    </a14:imgEffect>
                    <a14:imgEffect>
                      <a14:brightnessContrast bright="-3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" y="1579728"/>
            <a:ext cx="11122151" cy="527827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89326"/>
          </a:xfrm>
        </p:spPr>
        <p:txBody>
          <a:bodyPr/>
          <a:lstStyle/>
          <a:p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PIEDRAS</a:t>
            </a: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7" y="1473957"/>
            <a:ext cx="11122151" cy="5384043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</a:rPr>
              <a:t>Piedras del camino olvidadas, calcinadas, polvorientas</a:t>
            </a:r>
          </a:p>
          <a:p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</a:rPr>
              <a:t>De insólita faz dura     incomprendidas, lejanas.</a:t>
            </a:r>
          </a:p>
          <a:p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</a:rPr>
              <a:t>Tanto os pisotean caminantes furtivos, cansados bajo un sol impío o abrumados por la lluvia, que acostumbradas a ser rastro de huellas despectivas, mostráis solo afecto al barro que os oculta.</a:t>
            </a:r>
          </a:p>
          <a:p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</a:rPr>
              <a:t>Soy caminante en vuestro incierto sendero y cruel también pisoteo el áureo aposento que os cobija.</a:t>
            </a:r>
          </a:p>
          <a:p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</a:rPr>
              <a:t>Compañero soy del infinito aburrimiento y las penas que os aquejan, siempre en el suelo cubiertas por pisadas ajenas.  </a:t>
            </a:r>
          </a:p>
          <a:p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</a:rPr>
              <a:t>Hoy me quedo en la senda 	duro, yerto, inerme	mientras inciertas sombras	me golpean con su espuela.</a:t>
            </a:r>
          </a:p>
          <a:p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</a:rPr>
              <a:t>Espero la gris nube que traiga la tormenta.   </a:t>
            </a:r>
            <a:endParaRPr lang="es-E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527" y="484631"/>
            <a:ext cx="1466385" cy="98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040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TC103090434[[fn=Caracteres de madera]]</Template>
  <TotalTime>287</TotalTime>
  <Words>218</Words>
  <Application>Microsoft Office PowerPoint</Application>
  <PresentationFormat>Panorámica</PresentationFormat>
  <Paragraphs>91</Paragraphs>
  <Slides>9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Rockwell</vt:lpstr>
      <vt:lpstr>Rockwell Condensed</vt:lpstr>
      <vt:lpstr>Wingdings</vt:lpstr>
      <vt:lpstr>Tipo de madera</vt:lpstr>
      <vt:lpstr>ECOPOEMARIO LOGICO</vt:lpstr>
      <vt:lpstr>BOSQUE I</vt:lpstr>
      <vt:lpstr>BOSQUE II</vt:lpstr>
      <vt:lpstr>LA VIEJA ENCINA Y LA ALMENA </vt:lpstr>
      <vt:lpstr>VELETA</vt:lpstr>
      <vt:lpstr>VIENTO</vt:lpstr>
      <vt:lpstr>Madrugada</vt:lpstr>
      <vt:lpstr>La Luna</vt:lpstr>
      <vt:lpstr>PIEDRAS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POEMARIO ECOLOGICO</dc:title>
  <dc:creator>Manuel Méndez Santamaría</dc:creator>
  <cp:lastModifiedBy>Manuel Méndez Santamaría</cp:lastModifiedBy>
  <cp:revision>30</cp:revision>
  <dcterms:created xsi:type="dcterms:W3CDTF">2014-03-02T11:13:57Z</dcterms:created>
  <dcterms:modified xsi:type="dcterms:W3CDTF">2014-03-21T10:03:11Z</dcterms:modified>
</cp:coreProperties>
</file>